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0279975" cy="42808525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1pPr>
    <a:lvl2pPr marL="431800" indent="25400" algn="l" rtl="0" fontAlgn="base">
      <a:spcBef>
        <a:spcPct val="0"/>
      </a:spcBef>
      <a:spcAft>
        <a:spcPct val="0"/>
      </a:spcAft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2pPr>
    <a:lvl3pPr marL="863600" indent="50800" algn="l" rtl="0" fontAlgn="base">
      <a:spcBef>
        <a:spcPct val="0"/>
      </a:spcBef>
      <a:spcAft>
        <a:spcPct val="0"/>
      </a:spcAft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3pPr>
    <a:lvl4pPr marL="1296988" indent="74613" algn="l" rtl="0" fontAlgn="base">
      <a:spcBef>
        <a:spcPct val="0"/>
      </a:spcBef>
      <a:spcAft>
        <a:spcPct val="0"/>
      </a:spcAft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4pPr>
    <a:lvl5pPr marL="1728788" indent="100013" algn="l" rtl="0" fontAlgn="base">
      <a:spcBef>
        <a:spcPct val="0"/>
      </a:spcBef>
      <a:spcAft>
        <a:spcPct val="0"/>
      </a:spcAft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6800" b="1" kern="1200">
        <a:solidFill>
          <a:schemeClr val="bg2"/>
        </a:solidFill>
        <a:latin typeface="Microsoft Sans Serif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1F0"/>
    <a:srgbClr val="001D4B"/>
    <a:srgbClr val="0B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7523" autoAdjust="0"/>
  </p:normalViewPr>
  <p:slideViewPr>
    <p:cSldViewPr>
      <p:cViewPr>
        <p:scale>
          <a:sx n="40" d="100"/>
          <a:sy n="40" d="100"/>
        </p:scale>
        <p:origin x="-130" y="-26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1B82DB5-1790-464B-BBE7-91F846942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36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6125"/>
            <a:ext cx="26289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0113"/>
            <a:ext cx="4981575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D0D80E1-A045-4CFB-8659-9500B99F62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2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728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162327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4793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7258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9724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D80E1-A045-4CFB-8659-9500B99F62F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5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>
            <a:spLocks noChangeArrowheads="1"/>
          </p:cNvSpPr>
          <p:nvPr userDrawn="1"/>
        </p:nvSpPr>
        <p:spPr bwMode="auto">
          <a:xfrm>
            <a:off x="666750" y="712788"/>
            <a:ext cx="28946475" cy="3984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7200"/>
          </a:p>
        </p:txBody>
      </p:sp>
      <p:sp>
        <p:nvSpPr>
          <p:cNvPr id="5" name="Rectangle 1053"/>
          <p:cNvSpPr>
            <a:spLocks noChangeArrowheads="1"/>
          </p:cNvSpPr>
          <p:nvPr userDrawn="1"/>
        </p:nvSpPr>
        <p:spPr bwMode="auto">
          <a:xfrm>
            <a:off x="666379" y="4697413"/>
            <a:ext cx="28946475" cy="86518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xtLst/>
        </p:spPr>
        <p:txBody>
          <a:bodyPr wrap="none" lIns="86493" tIns="43247" rIns="86493" bIns="43247" anchor="ctr"/>
          <a:lstStyle/>
          <a:p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1101963" y="1289050"/>
            <a:ext cx="445025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Postertitel</a:t>
            </a:r>
            <a:endParaRPr lang="de-DE" altLang="de-DE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1101963" y="3833813"/>
            <a:ext cx="67092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3600" b="0" dirty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de-DE" altLang="de-DE" sz="3600" b="0" dirty="0" smtClean="0">
                <a:solidFill>
                  <a:schemeClr val="tx1"/>
                </a:solidFill>
                <a:latin typeface="Arial" charset="0"/>
              </a:rPr>
              <a:t>. Seebeck</a:t>
            </a:r>
            <a:r>
              <a:rPr lang="de-DE" altLang="de-DE" sz="3600" b="0" baseline="300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de-DE" altLang="de-DE" sz="36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de-DE" sz="3600" b="0" dirty="0" err="1">
                <a:solidFill>
                  <a:schemeClr val="tx1"/>
                </a:solidFill>
                <a:latin typeface="Arial" charset="0"/>
              </a:rPr>
              <a:t>and</a:t>
            </a:r>
            <a:r>
              <a:rPr lang="de-DE" altLang="de-DE" sz="36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de-DE" sz="3600" b="0" dirty="0" smtClean="0">
                <a:solidFill>
                  <a:schemeClr val="tx1"/>
                </a:solidFill>
                <a:latin typeface="Arial" charset="0"/>
              </a:rPr>
              <a:t>W.C. Röntgen</a:t>
            </a:r>
            <a:r>
              <a:rPr lang="de-DE" altLang="de-DE" sz="3600" b="0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endParaRPr lang="de-DE" altLang="de-DE" sz="3600" b="0" baseline="30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 userDrawn="1"/>
        </p:nvSpPr>
        <p:spPr bwMode="auto">
          <a:xfrm>
            <a:off x="1101963" y="4848112"/>
            <a:ext cx="23759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altLang="de-DE" sz="2800" b="0" baseline="30000" dirty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de-DE" altLang="de-DE" sz="2800" b="0" dirty="0">
                <a:solidFill>
                  <a:schemeClr val="tx1"/>
                </a:solidFill>
                <a:latin typeface="Arial" charset="0"/>
              </a:rPr>
              <a:t>Technische Universität Dresden, Institut für Theoretische Physik,   </a:t>
            </a:r>
            <a:r>
              <a:rPr lang="de-DE" altLang="de-DE" sz="2800" b="0" baseline="30000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de-DE" altLang="de-DE" sz="2800" b="0" baseline="0" dirty="0" smtClean="0">
                <a:solidFill>
                  <a:schemeClr val="tx1"/>
                </a:solidFill>
                <a:latin typeface="Arial" charset="0"/>
              </a:rPr>
              <a:t>Julius-Maximilans-Universität Würzburg, Physikalisches Institut</a:t>
            </a:r>
            <a:endParaRPr lang="de-DE" altLang="de-DE" sz="28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 11"/>
          <p:cNvSpPr>
            <a:spLocks noChangeArrowheads="1"/>
          </p:cNvSpPr>
          <p:nvPr userDrawn="1"/>
        </p:nvSpPr>
        <p:spPr bwMode="auto">
          <a:xfrm>
            <a:off x="666750" y="6283325"/>
            <a:ext cx="14185900" cy="8208169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15427325" y="6283325"/>
            <a:ext cx="14185900" cy="6047929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687388" y="14995550"/>
            <a:ext cx="14165262" cy="225377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5427325" y="36027360"/>
            <a:ext cx="14185900" cy="611441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sp>
        <p:nvSpPr>
          <p:cNvPr id="16" name="Rechteck 15"/>
          <p:cNvSpPr>
            <a:spLocks noChangeArrowheads="1"/>
          </p:cNvSpPr>
          <p:nvPr userDrawn="1"/>
        </p:nvSpPr>
        <p:spPr bwMode="auto">
          <a:xfrm>
            <a:off x="15427325" y="12907318"/>
            <a:ext cx="14185900" cy="2252568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sp>
        <p:nvSpPr>
          <p:cNvPr id="18" name="Rechteck 17"/>
          <p:cNvSpPr>
            <a:spLocks noChangeArrowheads="1"/>
          </p:cNvSpPr>
          <p:nvPr userDrawn="1"/>
        </p:nvSpPr>
        <p:spPr bwMode="auto">
          <a:xfrm>
            <a:off x="688975" y="38182550"/>
            <a:ext cx="14163675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altLang="de-DE" sz="2400">
              <a:latin typeface="Arial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314" y="3137382"/>
            <a:ext cx="2262905" cy="99349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4" r="18647"/>
          <a:stretch/>
        </p:blipFill>
        <p:spPr>
          <a:xfrm>
            <a:off x="23736427" y="801688"/>
            <a:ext cx="5657655" cy="2150615"/>
          </a:xfrm>
          <a:prstGeom prst="rect">
            <a:avLst/>
          </a:prstGeom>
        </p:spPr>
      </p:pic>
      <p:pic>
        <p:nvPicPr>
          <p:cNvPr id="20" name="Picture 1052" descr="F:\__TU_Logo_NEU_final\TU_Logo_HKS4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642" y="3206639"/>
            <a:ext cx="2619913" cy="7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623"/>
            <a:ext cx="27251978" cy="7134754"/>
          </a:xfrm>
          <a:prstGeom prst="rect">
            <a:avLst/>
          </a:prstGeom>
        </p:spPr>
        <p:txBody>
          <a:bodyPr lIns="86493" tIns="43247" rIns="86493" bIns="43247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9988956"/>
            <a:ext cx="27251978" cy="28250744"/>
          </a:xfrm>
          <a:prstGeom prst="rect">
            <a:avLst/>
          </a:prstGeom>
        </p:spPr>
        <p:txBody>
          <a:bodyPr vert="eaVert" lIns="86493" tIns="43247" rIns="86493" bIns="43247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400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624"/>
            <a:ext cx="6812994" cy="36525077"/>
          </a:xfrm>
          <a:prstGeom prst="rect">
            <a:avLst/>
          </a:prstGeom>
        </p:spPr>
        <p:txBody>
          <a:bodyPr vert="eaVert" lIns="86493" tIns="43247" rIns="86493" bIns="43247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624"/>
            <a:ext cx="20294793" cy="36525077"/>
          </a:xfrm>
          <a:prstGeom prst="rect">
            <a:avLst/>
          </a:prstGeom>
        </p:spPr>
        <p:txBody>
          <a:bodyPr vert="eaVert" lIns="86493" tIns="43247" rIns="86493" bIns="43247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326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623"/>
            <a:ext cx="27251978" cy="7134754"/>
          </a:xfrm>
          <a:prstGeom prst="rect">
            <a:avLst/>
          </a:prstGeom>
        </p:spPr>
        <p:txBody>
          <a:bodyPr lIns="86493" tIns="43247" rIns="86493" bIns="43247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9988956"/>
            <a:ext cx="27251978" cy="28250744"/>
          </a:xfrm>
          <a:prstGeom prst="rect">
            <a:avLst/>
          </a:prstGeom>
        </p:spPr>
        <p:txBody>
          <a:bodyPr lIns="86493" tIns="43247" rIns="86493" bIns="43247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35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659" y="27509042"/>
            <a:ext cx="25737979" cy="8501048"/>
          </a:xfrm>
          <a:prstGeom prst="rect">
            <a:avLst/>
          </a:prstGeom>
        </p:spPr>
        <p:txBody>
          <a:bodyPr lIns="86493" tIns="43247" rIns="86493" bIns="43247" anchor="t"/>
          <a:lstStyle>
            <a:lvl1pPr algn="l">
              <a:defRPr sz="38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2659" y="18144678"/>
            <a:ext cx="25737979" cy="9364364"/>
          </a:xfrm>
          <a:prstGeom prst="rect">
            <a:avLst/>
          </a:prstGeom>
        </p:spPr>
        <p:txBody>
          <a:bodyPr lIns="86493" tIns="43247" rIns="86493" bIns="43247" anchor="b"/>
          <a:lstStyle>
            <a:lvl1pPr marL="0" indent="0">
              <a:buNone/>
              <a:defRPr sz="1900"/>
            </a:lvl1pPr>
            <a:lvl2pPr marL="432465" indent="0">
              <a:buNone/>
              <a:defRPr sz="1700"/>
            </a:lvl2pPr>
            <a:lvl3pPr marL="864931" indent="0">
              <a:buNone/>
              <a:defRPr sz="1500"/>
            </a:lvl3pPr>
            <a:lvl4pPr marL="1297396" indent="0">
              <a:buNone/>
              <a:defRPr sz="1300"/>
            </a:lvl4pPr>
            <a:lvl5pPr marL="1729862" indent="0">
              <a:buNone/>
              <a:defRPr sz="1300"/>
            </a:lvl5pPr>
            <a:lvl6pPr marL="2162327" indent="0">
              <a:buNone/>
              <a:defRPr sz="1300"/>
            </a:lvl6pPr>
            <a:lvl7pPr marL="2594793" indent="0">
              <a:buNone/>
              <a:defRPr sz="1300"/>
            </a:lvl7pPr>
            <a:lvl8pPr marL="3027258" indent="0">
              <a:buNone/>
              <a:defRPr sz="1300"/>
            </a:lvl8pPr>
            <a:lvl9pPr marL="3459724" indent="0">
              <a:buNone/>
              <a:defRPr sz="13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0283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623"/>
            <a:ext cx="27251978" cy="7134754"/>
          </a:xfrm>
          <a:prstGeom prst="rect">
            <a:avLst/>
          </a:prstGeom>
        </p:spPr>
        <p:txBody>
          <a:bodyPr lIns="86493" tIns="43247" rIns="86493" bIns="43247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956"/>
            <a:ext cx="13553894" cy="28250744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2082" y="9988956"/>
            <a:ext cx="13553894" cy="28250744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5353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623"/>
            <a:ext cx="27251978" cy="7134754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071"/>
            <a:ext cx="13379664" cy="3993781"/>
          </a:xfrm>
          <a:prstGeom prst="rect">
            <a:avLst/>
          </a:prstGeom>
        </p:spPr>
        <p:txBody>
          <a:bodyPr lIns="86493" tIns="43247" rIns="86493" bIns="43247"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9664" cy="24663849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7" y="9582071"/>
            <a:ext cx="13384169" cy="3993781"/>
          </a:xfrm>
          <a:prstGeom prst="rect">
            <a:avLst/>
          </a:prstGeom>
        </p:spPr>
        <p:txBody>
          <a:bodyPr lIns="86493" tIns="43247" rIns="86493" bIns="43247"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7" y="13575852"/>
            <a:ext cx="13384169" cy="24663849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163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14623"/>
            <a:ext cx="27251978" cy="7134754"/>
          </a:xfrm>
          <a:prstGeom prst="rect">
            <a:avLst/>
          </a:prstGeom>
        </p:spPr>
        <p:txBody>
          <a:bodyPr lIns="86493" tIns="43247" rIns="86493" bIns="43247"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9238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999" y="1704114"/>
            <a:ext cx="9962653" cy="7253366"/>
          </a:xfrm>
          <a:prstGeom prst="rect">
            <a:avLst/>
          </a:prstGeom>
        </p:spPr>
        <p:txBody>
          <a:bodyPr lIns="86493" tIns="43247" rIns="86493" bIns="43247" anchor="b"/>
          <a:lstStyle>
            <a:lvl1pPr algn="l">
              <a:defRPr sz="19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30" y="1704114"/>
            <a:ext cx="16927347" cy="36535587"/>
          </a:xfrm>
          <a:prstGeom prst="rect">
            <a:avLst/>
          </a:prstGeom>
        </p:spPr>
        <p:txBody>
          <a:bodyPr lIns="86493" tIns="43247" rIns="86493" bIns="43247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999" y="8957480"/>
            <a:ext cx="9962653" cy="29282221"/>
          </a:xfrm>
          <a:prstGeom prst="rect">
            <a:avLst/>
          </a:prstGeom>
        </p:spPr>
        <p:txBody>
          <a:bodyPr lIns="86493" tIns="43247" rIns="86493" bIns="43247"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602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836" y="29965367"/>
            <a:ext cx="18167985" cy="3538851"/>
          </a:xfrm>
          <a:prstGeom prst="rect">
            <a:avLst/>
          </a:prstGeom>
        </p:spPr>
        <p:txBody>
          <a:bodyPr lIns="86493" tIns="43247" rIns="86493" bIns="43247" anchor="b"/>
          <a:lstStyle>
            <a:lvl1pPr algn="l">
              <a:defRPr sz="19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836" y="3825622"/>
            <a:ext cx="18167985" cy="25684815"/>
          </a:xfrm>
          <a:prstGeom prst="rect">
            <a:avLst/>
          </a:prstGeom>
        </p:spPr>
        <p:txBody>
          <a:bodyPr lIns="86493" tIns="43247" rIns="86493" bIns="43247"/>
          <a:lstStyle>
            <a:lvl1pPr marL="0" indent="0">
              <a:buNone/>
              <a:defRPr sz="3000"/>
            </a:lvl1pPr>
            <a:lvl2pPr marL="432465" indent="0">
              <a:buNone/>
              <a:defRPr sz="2600"/>
            </a:lvl2pPr>
            <a:lvl3pPr marL="864931" indent="0">
              <a:buNone/>
              <a:defRPr sz="2300"/>
            </a:lvl3pPr>
            <a:lvl4pPr marL="1297396" indent="0">
              <a:buNone/>
              <a:defRPr sz="1900"/>
            </a:lvl4pPr>
            <a:lvl5pPr marL="1729862" indent="0">
              <a:buNone/>
              <a:defRPr sz="1900"/>
            </a:lvl5pPr>
            <a:lvl6pPr marL="2162327" indent="0">
              <a:buNone/>
              <a:defRPr sz="1900"/>
            </a:lvl6pPr>
            <a:lvl7pPr marL="2594793" indent="0">
              <a:buNone/>
              <a:defRPr sz="1900"/>
            </a:lvl7pPr>
            <a:lvl8pPr marL="3027258" indent="0">
              <a:buNone/>
              <a:defRPr sz="1900"/>
            </a:lvl8pPr>
            <a:lvl9pPr marL="3459724" indent="0">
              <a:buNone/>
              <a:defRPr sz="19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836" y="33504218"/>
            <a:ext cx="18167985" cy="5023756"/>
          </a:xfrm>
          <a:prstGeom prst="rect">
            <a:avLst/>
          </a:prstGeom>
        </p:spPr>
        <p:txBody>
          <a:bodyPr lIns="86493" tIns="43247" rIns="86493" bIns="43247"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8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l" defTabSz="4175125" rtl="0" eaLnBrk="0" fontAlgn="base" hangingPunct="0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+mj-lt"/>
          <a:ea typeface="+mj-ea"/>
          <a:cs typeface="+mj-cs"/>
        </a:defRPr>
      </a:lvl1pPr>
      <a:lvl2pPr algn="l" defTabSz="4175125" rtl="0" eaLnBrk="0" fontAlgn="base" hangingPunct="0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Arial" charset="0"/>
        </a:defRPr>
      </a:lvl2pPr>
      <a:lvl3pPr algn="l" defTabSz="4175125" rtl="0" eaLnBrk="0" fontAlgn="base" hangingPunct="0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Arial" charset="0"/>
        </a:defRPr>
      </a:lvl3pPr>
      <a:lvl4pPr algn="l" defTabSz="4175125" rtl="0" eaLnBrk="0" fontAlgn="base" hangingPunct="0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Arial" charset="0"/>
        </a:defRPr>
      </a:lvl4pPr>
      <a:lvl5pPr algn="l" defTabSz="4175125" rtl="0" eaLnBrk="0" fontAlgn="base" hangingPunct="0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Arial" charset="0"/>
        </a:defRPr>
      </a:lvl5pPr>
      <a:lvl6pPr marL="432465" algn="l" defTabSz="4175995" rtl="0" eaLnBrk="1" fontAlgn="base" hangingPunct="1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Verdana" pitchFamily="34" charset="0"/>
        </a:defRPr>
      </a:lvl6pPr>
      <a:lvl7pPr marL="864931" algn="l" defTabSz="4175995" rtl="0" eaLnBrk="1" fontAlgn="base" hangingPunct="1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Verdana" pitchFamily="34" charset="0"/>
        </a:defRPr>
      </a:lvl7pPr>
      <a:lvl8pPr marL="1297396" algn="l" defTabSz="4175995" rtl="0" eaLnBrk="1" fontAlgn="base" hangingPunct="1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Verdana" pitchFamily="34" charset="0"/>
        </a:defRPr>
      </a:lvl8pPr>
      <a:lvl9pPr marL="1729862" algn="l" defTabSz="4175995" rtl="0" eaLnBrk="1" fontAlgn="base" hangingPunct="1">
        <a:spcBef>
          <a:spcPct val="0"/>
        </a:spcBef>
        <a:spcAft>
          <a:spcPct val="0"/>
        </a:spcAft>
        <a:defRPr sz="11000">
          <a:solidFill>
            <a:schemeClr val="bg2"/>
          </a:solidFill>
          <a:latin typeface="Verdana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rgbClr val="001D4B"/>
          </a:solidFill>
          <a:latin typeface="+mn-lt"/>
          <a:ea typeface="+mn-ea"/>
          <a:cs typeface="+mn-cs"/>
        </a:defRPr>
      </a:lvl1pPr>
      <a:lvl2pPr marL="3392488" indent="-130333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rgbClr val="001D4B"/>
          </a:solidFill>
          <a:latin typeface="+mn-lt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rgbClr val="001D4B"/>
          </a:solidFill>
          <a:latin typeface="+mn-lt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rgbClr val="001D4B"/>
          </a:solidFill>
          <a:latin typeface="+mn-lt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rgbClr val="001D4B"/>
          </a:solidFill>
          <a:latin typeface="+mn-lt"/>
        </a:defRPr>
      </a:lvl5pPr>
      <a:lvl6pPr marL="9829580" indent="-1045125" algn="l" defTabSz="4175995" rtl="0" eaLnBrk="1" fontAlgn="base" hangingPunct="1">
        <a:spcBef>
          <a:spcPct val="20000"/>
        </a:spcBef>
        <a:spcAft>
          <a:spcPct val="0"/>
        </a:spcAft>
        <a:defRPr sz="6400">
          <a:solidFill>
            <a:srgbClr val="001D4B"/>
          </a:solidFill>
          <a:latin typeface="+mn-lt"/>
        </a:defRPr>
      </a:lvl6pPr>
      <a:lvl7pPr marL="10262045" indent="-1045125" algn="l" defTabSz="4175995" rtl="0" eaLnBrk="1" fontAlgn="base" hangingPunct="1">
        <a:spcBef>
          <a:spcPct val="20000"/>
        </a:spcBef>
        <a:spcAft>
          <a:spcPct val="0"/>
        </a:spcAft>
        <a:defRPr sz="6400">
          <a:solidFill>
            <a:srgbClr val="001D4B"/>
          </a:solidFill>
          <a:latin typeface="+mn-lt"/>
        </a:defRPr>
      </a:lvl7pPr>
      <a:lvl8pPr marL="10694511" indent="-1045125" algn="l" defTabSz="4175995" rtl="0" eaLnBrk="1" fontAlgn="base" hangingPunct="1">
        <a:spcBef>
          <a:spcPct val="20000"/>
        </a:spcBef>
        <a:spcAft>
          <a:spcPct val="0"/>
        </a:spcAft>
        <a:defRPr sz="6400">
          <a:solidFill>
            <a:srgbClr val="001D4B"/>
          </a:solidFill>
          <a:latin typeface="+mn-lt"/>
        </a:defRPr>
      </a:lvl8pPr>
      <a:lvl9pPr marL="11126976" indent="-1045125" algn="l" defTabSz="4175995" rtl="0" eaLnBrk="1" fontAlgn="base" hangingPunct="1">
        <a:spcBef>
          <a:spcPct val="20000"/>
        </a:spcBef>
        <a:spcAft>
          <a:spcPct val="0"/>
        </a:spcAft>
        <a:defRPr sz="6400">
          <a:solidFill>
            <a:srgbClr val="001D4B"/>
          </a:solidFill>
          <a:latin typeface="+mn-lt"/>
        </a:defRPr>
      </a:lvl9pPr>
    </p:bodyStyle>
    <p:otherStyle>
      <a:defPPr>
        <a:defRPr lang="de-DE"/>
      </a:defPPr>
      <a:lvl1pPr marL="0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feld 6"/>
          <p:cNvSpPr txBox="1">
            <a:spLocks noChangeArrowheads="1"/>
          </p:cNvSpPr>
          <p:nvPr/>
        </p:nvSpPr>
        <p:spPr bwMode="auto">
          <a:xfrm>
            <a:off x="1098550" y="6715125"/>
            <a:ext cx="86583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Motivation / 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Introduction</a:t>
            </a: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 / Abstract</a:t>
            </a:r>
            <a:endParaRPr lang="de-DE" altLang="de-DE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098550" y="15355590"/>
            <a:ext cx="8824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>
                <a:solidFill>
                  <a:schemeClr val="tx1"/>
                </a:solidFill>
                <a:latin typeface="+mj-lt"/>
              </a:rPr>
              <a:t>Project 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progress</a:t>
            </a: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 / 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Preliminary</a:t>
            </a: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altLang="de-DE" sz="4000" dirty="0" err="1">
                <a:solidFill>
                  <a:schemeClr val="tx1"/>
                </a:solidFill>
                <a:latin typeface="+mj-lt"/>
              </a:rPr>
              <a:t>w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ork</a:t>
            </a:r>
            <a:endParaRPr lang="de-DE" altLang="de-DE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2" name="Textfeld 17"/>
          <p:cNvSpPr txBox="1">
            <a:spLocks noChangeArrowheads="1"/>
          </p:cNvSpPr>
          <p:nvPr/>
        </p:nvSpPr>
        <p:spPr bwMode="auto">
          <a:xfrm>
            <a:off x="15882936" y="6715125"/>
            <a:ext cx="4030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Fonts 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sizes</a:t>
            </a:r>
            <a:endParaRPr lang="de-DE" altLang="de-DE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3" name="Textfeld 18"/>
          <p:cNvSpPr txBox="1">
            <a:spLocks noChangeArrowheads="1"/>
          </p:cNvSpPr>
          <p:nvPr/>
        </p:nvSpPr>
        <p:spPr bwMode="auto">
          <a:xfrm>
            <a:off x="15882938" y="13195350"/>
            <a:ext cx="603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 err="1" smtClean="0">
                <a:solidFill>
                  <a:schemeClr val="tx1"/>
                </a:solidFill>
                <a:latin typeface="+mn-lt"/>
              </a:rPr>
              <a:t>Methodology</a:t>
            </a:r>
            <a:r>
              <a:rPr lang="de-DE" altLang="de-DE" sz="4000" dirty="0" smtClean="0">
                <a:solidFill>
                  <a:schemeClr val="tx1"/>
                </a:solidFill>
                <a:latin typeface="+mn-lt"/>
              </a:rPr>
              <a:t> / Analysis </a:t>
            </a:r>
            <a:endParaRPr lang="de-DE" altLang="de-DE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5" name="Textfeld 20"/>
          <p:cNvSpPr txBox="1">
            <a:spLocks noChangeArrowheads="1"/>
          </p:cNvSpPr>
          <p:nvPr/>
        </p:nvSpPr>
        <p:spPr bwMode="auto">
          <a:xfrm>
            <a:off x="15882938" y="36283900"/>
            <a:ext cx="81051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 err="1" smtClean="0">
                <a:solidFill>
                  <a:schemeClr val="tx1"/>
                </a:solidFill>
                <a:latin typeface="+mj-lt"/>
              </a:rPr>
              <a:t>Conclusion</a:t>
            </a:r>
            <a:r>
              <a:rPr lang="de-DE" altLang="de-DE" sz="4000" dirty="0" smtClean="0">
                <a:solidFill>
                  <a:schemeClr val="tx1"/>
                </a:solidFill>
                <a:latin typeface="+mj-lt"/>
              </a:rPr>
              <a:t> / Summary / Outlook</a:t>
            </a:r>
            <a:endParaRPr lang="de-DE" altLang="de-DE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6" name="Textfeld 21"/>
          <p:cNvSpPr txBox="1">
            <a:spLocks noChangeArrowheads="1"/>
          </p:cNvSpPr>
          <p:nvPr/>
        </p:nvSpPr>
        <p:spPr bwMode="auto">
          <a:xfrm>
            <a:off x="1094950" y="38385750"/>
            <a:ext cx="2951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4000" dirty="0">
                <a:solidFill>
                  <a:schemeClr val="tx1"/>
                </a:solidFill>
                <a:latin typeface="+mj-lt"/>
              </a:rPr>
              <a:t>References</a:t>
            </a:r>
          </a:p>
        </p:txBody>
      </p:sp>
      <p:sp>
        <p:nvSpPr>
          <p:cNvPr id="2060" name="Textfeld 15"/>
          <p:cNvSpPr txBox="1">
            <a:spLocks noChangeArrowheads="1"/>
          </p:cNvSpPr>
          <p:nvPr/>
        </p:nvSpPr>
        <p:spPr bwMode="auto">
          <a:xfrm>
            <a:off x="1098549" y="39106475"/>
            <a:ext cx="1369400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 spcCol="180000">
            <a:noAutofit/>
          </a:bodyPr>
          <a:lstStyle/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[1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]	</a:t>
            </a:r>
            <a:r>
              <a:rPr lang="de-DE" altLang="de-DE" sz="1600" b="0" dirty="0" err="1">
                <a:solidFill>
                  <a:schemeClr val="tx1"/>
                </a:solidFill>
                <a:cs typeface="Arial" charset="0"/>
              </a:rPr>
              <a:t>Author</a:t>
            </a:r>
            <a:r>
              <a:rPr lang="de-DE" altLang="de-DE" sz="1600" b="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DE" altLang="de-DE" sz="1600" b="0" dirty="0" smtClean="0">
                <a:solidFill>
                  <a:schemeClr val="tx1"/>
                </a:solidFill>
                <a:cs typeface="Arial" charset="0"/>
              </a:rPr>
              <a:t>1 </a:t>
            </a:r>
            <a:r>
              <a:rPr lang="de-DE" altLang="de-DE" sz="1600" b="0" dirty="0" err="1">
                <a:solidFill>
                  <a:schemeClr val="tx1"/>
                </a:solidFill>
                <a:cs typeface="Arial" charset="0"/>
              </a:rPr>
              <a:t>and</a:t>
            </a:r>
            <a:r>
              <a:rPr lang="de-DE" altLang="de-DE" sz="1600" b="0" dirty="0">
                <a:solidFill>
                  <a:schemeClr val="tx1"/>
                </a:solidFill>
                <a:cs typeface="Arial" charset="0"/>
              </a:rPr>
              <a:t>  </a:t>
            </a:r>
            <a:r>
              <a:rPr lang="de-DE" altLang="de-DE" sz="1600" b="0" dirty="0" err="1">
                <a:solidFill>
                  <a:schemeClr val="tx1"/>
                </a:solidFill>
                <a:cs typeface="Arial" charset="0"/>
              </a:rPr>
              <a:t>Author</a:t>
            </a:r>
            <a:r>
              <a:rPr lang="de-DE" altLang="de-DE" sz="1600" b="0" dirty="0">
                <a:solidFill>
                  <a:schemeClr val="tx1"/>
                </a:solidFill>
                <a:cs typeface="Arial" charset="0"/>
              </a:rPr>
              <a:t> 2, Journal, Volume, Year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2]	</a:t>
            </a:r>
            <a:r>
              <a:rPr lang="de-DE" altLang="de-DE" sz="1600" b="0" dirty="0" err="1" smtClean="0">
                <a:solidFill>
                  <a:schemeClr val="tx1"/>
                </a:solidFill>
                <a:latin typeface="+mn-lt"/>
                <a:cs typeface="Arial" charset="0"/>
              </a:rPr>
              <a:t>Author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 1, </a:t>
            </a:r>
            <a:r>
              <a:rPr lang="de-DE" altLang="de-DE" sz="1600" b="0" dirty="0" err="1" smtClean="0">
                <a:solidFill>
                  <a:schemeClr val="tx1"/>
                </a:solidFill>
                <a:latin typeface="+mn-lt"/>
                <a:cs typeface="Arial" charset="0"/>
              </a:rPr>
              <a:t>Author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 2, </a:t>
            </a:r>
            <a:r>
              <a:rPr lang="de-DE" altLang="de-DE" sz="1600" b="0" dirty="0" err="1" smtClean="0">
                <a:solidFill>
                  <a:schemeClr val="tx1"/>
                </a:solidFill>
                <a:latin typeface="+mn-lt"/>
                <a:cs typeface="Arial" charset="0"/>
              </a:rPr>
              <a:t>and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-DE" altLang="de-DE" sz="1600" b="0" dirty="0" err="1" smtClean="0">
                <a:solidFill>
                  <a:schemeClr val="tx1"/>
                </a:solidFill>
                <a:latin typeface="+mn-lt"/>
                <a:cs typeface="Arial" charset="0"/>
              </a:rPr>
              <a:t>Author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 3, Journal, Volume, Year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3]	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…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4]	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…</a:t>
            </a:r>
            <a:endParaRPr lang="de-DE" altLang="de-DE" sz="16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[5]	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…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[6]	…</a:t>
            </a:r>
            <a:endParaRPr lang="de-DE" altLang="de-DE" sz="16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[7]</a:t>
            </a: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	</a:t>
            </a: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…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[8]	…</a:t>
            </a:r>
            <a:endParaRPr lang="de-DE" altLang="de-DE" sz="1600" b="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[9]	…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 smtClean="0">
                <a:solidFill>
                  <a:schemeClr val="tx1"/>
                </a:solidFill>
                <a:latin typeface="+mn-lt"/>
                <a:cs typeface="Arial" charset="0"/>
              </a:rPr>
              <a:t>[10]	…</a:t>
            </a:r>
          </a:p>
          <a:p>
            <a:pPr marL="450850" indent="-450850">
              <a:spcBef>
                <a:spcPts val="600"/>
              </a:spcBef>
              <a:spcAft>
                <a:spcPts val="0"/>
              </a:spcAft>
              <a:defRPr/>
            </a:pPr>
            <a:r>
              <a:rPr lang="de-DE" altLang="de-DE" sz="1600" b="0" dirty="0">
                <a:solidFill>
                  <a:schemeClr val="tx1"/>
                </a:solidFill>
                <a:latin typeface="+mn-lt"/>
                <a:cs typeface="Arial" charset="0"/>
              </a:rPr>
              <a:t>[11]	…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98550" y="7650734"/>
            <a:ext cx="641805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de-DE" sz="2400" dirty="0" smtClean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T</a:t>
            </a:r>
            <a:r>
              <a:rPr lang="en-US" altLang="de-DE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ext </a:t>
            </a:r>
            <a:r>
              <a:rPr lang="en-US" altLang="de-DE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box containing the central research goals of this project, preferably as itemized list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Box may contain a figure if </a:t>
            </a:r>
            <a:r>
              <a:rPr lang="en-US" altLang="de-DE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appropriate</a:t>
            </a:r>
            <a:r>
              <a:rPr lang="de-DE" sz="2400" b="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lang="de-DE" sz="24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098549" y="16320725"/>
            <a:ext cx="972095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de-DE" sz="24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Boxes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:  number, size, and arrangement of boxes can be chosen freely as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required</a:t>
            </a:r>
            <a:endParaRPr lang="en-US" altLang="de-DE" sz="24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All 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projects are asked to conform to the same style and layout of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the following boxes: 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Upper left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(“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Motivation / Introduction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/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Abstract") 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and lower right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(“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Conclusion / Summary /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Outlook”)</a:t>
            </a:r>
            <a:endParaRPr lang="en-US" altLang="de-DE" sz="2400" dirty="0" smtClean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We recommend 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to use the 2</a:t>
            </a:r>
            <a:r>
              <a:rPr lang="en-US" altLang="de-DE" sz="2400" baseline="300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nd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 box for a short description of the preliminary work ("</a:t>
            </a:r>
            <a:r>
              <a:rPr lang="en-US" altLang="de-DE" sz="2400" dirty="0" err="1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Vorarbeiten</a:t>
            </a:r>
            <a:r>
              <a:rPr lang="en-US" altLang="de-DE" sz="24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")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Keep texts short, </a:t>
            </a:r>
            <a:r>
              <a:rPr lang="en-US" altLang="de-DE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bullet-point </a:t>
            </a:r>
            <a:r>
              <a:rPr lang="en-US" altLang="de-DE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style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Logos: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Please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use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Cluster logo,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University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logos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can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de-DE" altLang="de-DE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latin typeface="+mn-lt"/>
              </a:rPr>
              <a:t>replaced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latin typeface="+mn-lt"/>
              </a:rPr>
              <a:t>by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latin typeface="+mn-lt"/>
              </a:rPr>
              <a:t>corresponding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latin typeface="+mn-lt"/>
              </a:rPr>
              <a:t>institution</a:t>
            </a:r>
            <a:r>
              <a:rPr lang="de-DE" altLang="de-DE" sz="2400" dirty="0" smtClean="0">
                <a:solidFill>
                  <a:schemeClr val="tx1"/>
                </a:solidFill>
                <a:latin typeface="+mn-lt"/>
              </a:rPr>
              <a:t> logo (e.g. IFW, HZDR, …)</a:t>
            </a:r>
            <a:endParaRPr lang="en-US" altLang="de-DE" sz="24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de-DE" sz="2400" dirty="0">
              <a:solidFill>
                <a:schemeClr val="tx1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74" name="Grafik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91" y="29745285"/>
            <a:ext cx="8340254" cy="62844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973" y="19038198"/>
            <a:ext cx="562565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865" y="16606265"/>
            <a:ext cx="4753922" cy="1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891" y="15837941"/>
            <a:ext cx="4919788" cy="547465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15882936" y="7727990"/>
            <a:ext cx="135146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Standard font: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</a:rPr>
              <a:t>Arial  </a:t>
            </a:r>
            <a:endParaRPr lang="en-US" altLang="de-DE" sz="2400" dirty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Font size in boxes is 36 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Font size for box headline is 60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Box headline should start 1 cm from left and upper box edge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References in italics, font size 24 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latin typeface="+mj-lt"/>
              </a:rPr>
              <a:t>Boldface, italics, and colored font can be used to highlight text, but do not use </a:t>
            </a:r>
            <a:r>
              <a:rPr lang="en-US" altLang="de-DE" sz="2400" dirty="0" smtClean="0">
                <a:solidFill>
                  <a:schemeClr val="tx1"/>
                </a:solidFill>
                <a:latin typeface="+mj-lt"/>
              </a:rPr>
              <a:t>excessively</a:t>
            </a:r>
            <a:endParaRPr lang="en-US" altLang="de-DE" sz="24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76" y="22824642"/>
            <a:ext cx="11583084" cy="5072801"/>
          </a:xfrm>
          <a:prstGeom prst="rect">
            <a:avLst/>
          </a:prstGeom>
        </p:spPr>
      </p:pic>
      <p:pic>
        <p:nvPicPr>
          <p:cNvPr id="76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30" y="8279252"/>
            <a:ext cx="65436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655" y="22903544"/>
            <a:ext cx="10664825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15882936" y="37534054"/>
            <a:ext cx="151384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j-lt"/>
              </a:rPr>
              <a:t>Bullet list</a:t>
            </a: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latin typeface="+mj-lt"/>
              </a:rPr>
              <a:t>  </a:t>
            </a:r>
            <a:endParaRPr lang="en-US" altLang="de-DE" sz="2400" dirty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altLang="de-DE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_A0_hoch_b">
  <a:themeElements>
    <a:clrScheme name="Poster_A0_bla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7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Microsoft Sans Serif" pitchFamily="34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oster_A0_bla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A0_bla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_bla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_bla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_bla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_bla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A0_bla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286</Words>
  <Application>Microsoft Office PowerPoint</Application>
  <PresentationFormat>Benutzerdefiniert</PresentationFormat>
  <Paragraphs>35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Microsoft Sans Serif</vt:lpstr>
      <vt:lpstr>Times New Roman</vt:lpstr>
      <vt:lpstr>Verdana</vt:lpstr>
      <vt:lpstr>Wingdings</vt:lpstr>
      <vt:lpstr>Poster_A0_hoch_b</vt:lpstr>
      <vt:lpstr>PowerPoint-Präsentation</vt:lpstr>
    </vt:vector>
  </TitlesOfParts>
  <Company>TUD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CD-Polizei</dc:creator>
  <cp:lastModifiedBy>Katharina Leiter</cp:lastModifiedBy>
  <cp:revision>114</cp:revision>
  <cp:lastPrinted>2014-04-10T13:39:43Z</cp:lastPrinted>
  <dcterms:created xsi:type="dcterms:W3CDTF">2011-07-04T11:13:42Z</dcterms:created>
  <dcterms:modified xsi:type="dcterms:W3CDTF">2021-02-23T13:28:06Z</dcterms:modified>
</cp:coreProperties>
</file>